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9"/>
  </p:notesMasterIdLst>
  <p:handoutMasterIdLst>
    <p:handoutMasterId r:id="rId20"/>
  </p:handoutMasterIdLst>
  <p:sldIdLst>
    <p:sldId id="261" r:id="rId4"/>
    <p:sldId id="264" r:id="rId5"/>
    <p:sldId id="265" r:id="rId6"/>
    <p:sldId id="273" r:id="rId7"/>
    <p:sldId id="286" r:id="rId8"/>
    <p:sldId id="266" r:id="rId9"/>
    <p:sldId id="268" r:id="rId10"/>
    <p:sldId id="269" r:id="rId11"/>
    <p:sldId id="270" r:id="rId12"/>
    <p:sldId id="287" r:id="rId13"/>
    <p:sldId id="288" r:id="rId14"/>
    <p:sldId id="289" r:id="rId15"/>
    <p:sldId id="274" r:id="rId16"/>
    <p:sldId id="292" r:id="rId17"/>
    <p:sldId id="293" r:id="rId18"/>
  </p:sldIdLst>
  <p:sldSz cx="9144000" cy="6858000" type="screen4x3"/>
  <p:notesSz cx="7077075" cy="9363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49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3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949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78865C3E-6794-7746-A245-BBD1051544B0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5BE59F52-B88D-7048-854F-ED2625AE3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8679DEF2-197F-F44A-B306-C688EDB9FFB5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8CB03377-A2C7-1941-A0B4-8A1E1D54F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665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D8C269-9F63-1442-99C7-DD51B53661A9}" type="slidenum">
              <a:rPr lang="en-US" sz="1200">
                <a:latin typeface="Calibri" charset="0"/>
              </a:rPr>
              <a:pPr/>
              <a:t>1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354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Change was outlining the accountability piece of responsibilities at this meeting – document to share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Training for summer with Ayer’s Institute and Instructional coaches will train on IRA and Shared reading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B03377-A2C7-1941-A0B4-8A1E1D54FDC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35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B03377-A2C7-1941-A0B4-8A1E1D54FDC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12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B03377-A2C7-1941-A0B4-8A1E1D54FDC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80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4F68D-9081-C849-B44A-8AD2650CE898}" type="slidenum">
              <a:rPr lang="en-US" sz="1200">
                <a:latin typeface="Calibri" charset="0"/>
              </a:rPr>
              <a:pPr/>
              <a:t>13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1473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134D92E-E4F6-184F-847C-32EFA8C5A987}" type="slidenum">
              <a:rPr lang="en-US" sz="1200">
                <a:latin typeface="Calibri" charset="0"/>
                <a:cs typeface="Arial" charset="0"/>
              </a:rPr>
              <a:pPr eaLnBrk="1" hangingPunct="1"/>
              <a:t>15</a:t>
            </a:fld>
            <a:endParaRPr lang="en-US" sz="1200"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19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9628E7-5E91-4C49-A5E0-D01EA3D51D7E}" type="slidenum">
              <a:rPr lang="en-US" sz="1200">
                <a:latin typeface="Calibri" charset="0"/>
              </a:rPr>
              <a:pPr/>
              <a:t>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3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>
                <a:latin typeface="Calibri" charset="0"/>
              </a:rPr>
              <a:t>It is possible for each K – 8 school to have a Literacy Leader selected </a:t>
            </a:r>
            <a:r>
              <a:rPr lang="en-US" b="1">
                <a:latin typeface="Calibri" charset="0"/>
              </a:rPr>
              <a:t>in each of the following grade bands relative to the school’s grade configuration</a:t>
            </a:r>
            <a:r>
              <a:rPr lang="en-US">
                <a:latin typeface="Calibri" charset="0"/>
              </a:rPr>
              <a:t>.</a:t>
            </a:r>
          </a:p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50E7B3C-B06C-C24A-8B3E-D85EC6FACB54}" type="slidenum">
              <a:rPr lang="en-US" sz="1200">
                <a:latin typeface="Calibri" charset="0"/>
              </a:rPr>
              <a:pPr/>
              <a:t>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90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EE1BE5-366A-0249-849C-C3B9E28FF48F}" type="slidenum">
              <a:rPr lang="en-US" sz="1200">
                <a:latin typeface="Calibri" charset="0"/>
              </a:rPr>
              <a:pPr/>
              <a:t>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41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B03377-A2C7-1941-A0B4-8A1E1D54FDC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25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B2CA225-106D-884E-864B-58C8458DDA58}" type="slidenum">
              <a:rPr lang="en-US" sz="1200">
                <a:latin typeface="Calibri" charset="0"/>
              </a:rPr>
              <a:pPr/>
              <a:t>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948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0289167-147F-0C47-BF45-5744917D5255}" type="slidenum">
              <a:rPr lang="en-US" sz="1200">
                <a:latin typeface="Calibri" charset="0"/>
              </a:rPr>
              <a:pPr/>
              <a:t>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602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5DB089B-07B9-1846-8EF1-C0152A56C85C}" type="slidenum">
              <a:rPr lang="en-US" sz="1200">
                <a:latin typeface="Calibri" charset="0"/>
              </a:rPr>
              <a:pPr/>
              <a:t>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4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3233" indent="-29355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4204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3885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3567" indent="-234841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A54DBB6-043B-6944-8391-3BA7DBC2E55E}" type="slidenum">
              <a:rPr lang="en-US" sz="1200">
                <a:latin typeface="Calibri" charset="0"/>
              </a:rPr>
              <a:pPr/>
              <a:t>9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39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86F060B-920A-794E-93F7-29569681E7D4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4CB66480-8861-4341-AD8D-E11AD9D13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843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37D8-6D87-0B4F-B233-774924DEFABC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B0EF9-1E68-D74A-B419-BC17264F0B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BFE2B-B5D5-CB41-8DD1-EE3C41F819B0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2A82-02E4-6049-B975-8333604531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67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E725A-2134-1A49-85C5-1A8E23CA0676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CDEF3-AD2D-264E-A13A-D121F0943F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15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4F9B291C-10D9-2741-8F1B-A0A8A856EE40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A82C8E15-EA19-F249-A6C4-C2CAD9E679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05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8C9FD-1FE9-E545-B131-9612220208FC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CBFFE-387B-4646-AE61-D48966CAC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2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F446C-8DDF-1849-926C-F41D545D86AB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6567-4508-414F-8B3C-0C35FB522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70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6EDF5-890F-3A4F-851C-52D3610BDB49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6BC5-9A70-7449-9D18-0113E56B81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790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4A0EF-E5F4-4C4E-A6B5-F4A5D59CEDFB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EF234-849F-DD4B-BDE8-611F51F4A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32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9F78F-E299-9043-A16D-8C2E9052D20F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C287-3FD3-BA48-920A-61E8FC61A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89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000000">
                <a:alpha val="46999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C8B472-E7C3-D54A-8B2E-8C848EB2CBF5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8E3E2A-8AC9-2A44-B686-051E6FF0A6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045C75"/>
                </a:solidFill>
                <a:latin typeface="Constantia" charset="0"/>
                <a:cs typeface="Arial" charset="0"/>
              </a:defRPr>
            </a:lvl1pPr>
          </a:lstStyle>
          <a:p>
            <a:pPr>
              <a:defRPr/>
            </a:pPr>
            <a:fld id="{167A60E3-F04E-6E42-8872-A8FA5A94F00E}" type="datetimeFigureOut">
              <a:rPr lang="en-US"/>
              <a:pPr>
                <a:defRPr/>
              </a:pPr>
              <a:t>4/10/2017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  <a:latin typeface="Constantia" charset="0"/>
                <a:cs typeface="Arial" charset="0"/>
              </a:defRPr>
            </a:lvl1pPr>
          </a:lstStyle>
          <a:p>
            <a:pPr>
              <a:defRPr/>
            </a:pPr>
            <a:fld id="{E66D8804-152E-8C44-9140-E2454AA71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899" r:id="rId2"/>
    <p:sldLayoutId id="2147483908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9" r:id="rId9"/>
    <p:sldLayoutId id="2147483905" r:id="rId10"/>
    <p:sldLayoutId id="21474839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charset="0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charset="0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charset="0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charset="0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charset="0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i="1">
                <a:latin typeface="Constantia" charset="0"/>
              </a:rPr>
              <a:t>…full-time classroom teachers targeting </a:t>
            </a:r>
          </a:p>
          <a:p>
            <a:pPr marR="0" eaLnBrk="1" hangingPunct="1"/>
            <a:r>
              <a:rPr lang="en-US" i="1">
                <a:latin typeface="Constantia" charset="0"/>
              </a:rPr>
              <a:t>improved literacy outcomes for </a:t>
            </a:r>
          </a:p>
          <a:p>
            <a:pPr marR="0" eaLnBrk="1" hangingPunct="1"/>
            <a:r>
              <a:rPr lang="en-US" i="1">
                <a:latin typeface="Constantia" charset="0"/>
              </a:rPr>
              <a:t>all students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685800" y="17526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 fontScale="7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dirty="0" smtClean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Robertson County Schools Literacy </a:t>
            </a:r>
            <a:r>
              <a:rPr lang="en-US" sz="7200" b="1" dirty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Leaders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r>
              <a:rPr lang="en-US" sz="5400" b="1" dirty="0"/>
              <a:t>Communication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1"/>
          </a:xfrm>
        </p:spPr>
        <p:txBody>
          <a:bodyPr/>
          <a:lstStyle/>
          <a:p>
            <a:r>
              <a:rPr lang="en-US" sz="2800" dirty="0">
                <a:latin typeface="Trebuchet MS"/>
                <a:cs typeface="Trebuchet MS"/>
              </a:rPr>
              <a:t>Communicate the application and interview process for the selection of 2017-2018 Literacy Leaders to administrators and teachers</a:t>
            </a:r>
          </a:p>
          <a:p>
            <a:pPr marL="0" indent="0">
              <a:buNone/>
            </a:pPr>
            <a:endParaRPr lang="en-US" sz="2800" dirty="0">
              <a:latin typeface="Trebuchet MS"/>
              <a:cs typeface="Trebuchet MS"/>
            </a:endParaRPr>
          </a:p>
          <a:p>
            <a:r>
              <a:rPr lang="en-US" sz="2800" dirty="0">
                <a:latin typeface="Trebuchet MS"/>
                <a:cs typeface="Trebuchet MS"/>
              </a:rPr>
              <a:t>Informational meeting to share the expectations and accountability piece for the roles and responsibilities of the Literacy Leader</a:t>
            </a:r>
          </a:p>
          <a:p>
            <a:endParaRPr lang="en-US" sz="2800" dirty="0">
              <a:latin typeface="Trebuchet MS"/>
              <a:cs typeface="Trebuchet MS"/>
            </a:endParaRPr>
          </a:p>
          <a:p>
            <a:r>
              <a:rPr lang="en-US" sz="2800" dirty="0">
                <a:latin typeface="Trebuchet MS"/>
                <a:cs typeface="Trebuchet MS"/>
              </a:rPr>
              <a:t> Share dates for trainings scheduled to support the role of Literacy Leaders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3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r>
              <a:rPr lang="en-US" sz="5400" b="1" dirty="0"/>
              <a:t>Accountability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Trebuchet MS"/>
                <a:cs typeface="Trebuchet MS"/>
              </a:rPr>
              <a:t>Log documenting completion of Literacy Leader expectations </a:t>
            </a:r>
          </a:p>
          <a:p>
            <a:pPr marL="0" indent="0">
              <a:buNone/>
            </a:pPr>
            <a:endParaRPr lang="en-US" sz="2800" dirty="0">
              <a:latin typeface="Trebuchet MS"/>
              <a:cs typeface="Trebuchet MS"/>
            </a:endParaRPr>
          </a:p>
          <a:p>
            <a:r>
              <a:rPr lang="en-US" sz="2800" dirty="0">
                <a:latin typeface="Trebuchet MS"/>
                <a:cs typeface="Trebuchet MS"/>
              </a:rPr>
              <a:t>Log documenting classroom visits of Model classroom</a:t>
            </a:r>
          </a:p>
          <a:p>
            <a:pPr marL="0" indent="0">
              <a:buNone/>
            </a:pPr>
            <a:endParaRPr lang="en-US" sz="2800" dirty="0">
              <a:latin typeface="Trebuchet MS"/>
              <a:cs typeface="Trebuchet MS"/>
            </a:endParaRPr>
          </a:p>
          <a:p>
            <a:r>
              <a:rPr lang="en-US" sz="2800" dirty="0">
                <a:latin typeface="Trebuchet MS"/>
                <a:cs typeface="Trebuchet MS"/>
              </a:rPr>
              <a:t>Conference with Literacy Leaders / Principals regarding utilization of Model Classroom </a:t>
            </a:r>
          </a:p>
          <a:p>
            <a:endParaRPr lang="en-US" sz="2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2841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95350"/>
          </a:xfrm>
        </p:spPr>
        <p:txBody>
          <a:bodyPr/>
          <a:lstStyle/>
          <a:p>
            <a:r>
              <a:rPr lang="en-US" sz="5400" b="1" dirty="0"/>
              <a:t>Additional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Trebuchet MS"/>
                <a:cs typeface="Trebuchet MS"/>
              </a:rPr>
              <a:t> Read to be Ready Instructional coaches will provide support to Literacy Leaders as they prepare for redelivery of content for PD</a:t>
            </a:r>
          </a:p>
          <a:p>
            <a:pPr marL="0" indent="0">
              <a:buNone/>
            </a:pPr>
            <a:endParaRPr lang="en-US" sz="2800" dirty="0">
              <a:latin typeface="Trebuchet MS"/>
              <a:cs typeface="Trebuchet MS"/>
            </a:endParaRPr>
          </a:p>
          <a:p>
            <a:r>
              <a:rPr lang="en-US" sz="2800" dirty="0">
                <a:latin typeface="Trebuchet MS"/>
                <a:cs typeface="Trebuchet MS"/>
              </a:rPr>
              <a:t> S</a:t>
            </a:r>
            <a:r>
              <a:rPr lang="en-US" sz="2800" dirty="0" smtClean="0">
                <a:latin typeface="Trebuchet MS"/>
                <a:cs typeface="Trebuchet MS"/>
              </a:rPr>
              <a:t>urvey </a:t>
            </a:r>
            <a:r>
              <a:rPr lang="en-US" sz="2800" dirty="0">
                <a:latin typeface="Trebuchet MS"/>
                <a:cs typeface="Trebuchet MS"/>
              </a:rPr>
              <a:t>Literacy Leaders and administrators on effectiveness of Literacy Leader </a:t>
            </a:r>
            <a:r>
              <a:rPr lang="en-US" sz="2800" dirty="0" smtClean="0">
                <a:latin typeface="Trebuchet MS"/>
                <a:cs typeface="Trebuchet MS"/>
              </a:rPr>
              <a:t>program </a:t>
            </a:r>
            <a:endParaRPr lang="en-US" sz="2800" dirty="0">
              <a:latin typeface="Trebuchet MS"/>
              <a:cs typeface="Trebuchet MS"/>
            </a:endParaRPr>
          </a:p>
          <a:p>
            <a:pPr marL="0" indent="0">
              <a:buNone/>
            </a:pPr>
            <a:endParaRPr lang="en-US" sz="2800" dirty="0">
              <a:latin typeface="Trebuchet MS"/>
              <a:cs typeface="Trebuchet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457200" y="742950"/>
            <a:ext cx="8229600" cy="704850"/>
          </a:xfrm>
        </p:spPr>
        <p:txBody>
          <a:bodyPr/>
          <a:lstStyle/>
          <a:p>
            <a:r>
              <a:rPr lang="en-US" sz="5400" b="1" dirty="0">
                <a:latin typeface="Calibri" charset="0"/>
              </a:rPr>
              <a:t>Literacy Leaders Timeline</a:t>
            </a:r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4953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b="1">
              <a:latin typeface="Calibri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b="1">
                <a:latin typeface="Calibri" charset="0"/>
              </a:rPr>
              <a:t>March</a:t>
            </a:r>
            <a:r>
              <a:rPr lang="en-US">
                <a:latin typeface="Calibri" charset="0"/>
              </a:rPr>
              <a:t> 		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Communicate Literacy Leaders process to administrators and teachers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Distribute application (due March 27) and interview process </a:t>
            </a:r>
            <a:endParaRPr lang="en-US" sz="2000">
              <a:solidFill>
                <a:srgbClr val="FF0000"/>
              </a:solidFill>
              <a:latin typeface="Calibri" charset="0"/>
            </a:endParaRPr>
          </a:p>
          <a:p>
            <a:pPr lvl="1" eaLnBrk="1" hangingPunct="1"/>
            <a:r>
              <a:rPr lang="en-US" sz="2000">
                <a:latin typeface="Calibri" charset="0"/>
              </a:rPr>
              <a:t>Host an informational meeting for interested teachers </a:t>
            </a:r>
          </a:p>
          <a:p>
            <a:pPr eaLnBrk="1" hangingPunct="1">
              <a:buFont typeface="Arial" charset="0"/>
              <a:buNone/>
            </a:pPr>
            <a:r>
              <a:rPr lang="en-US" b="1">
                <a:latin typeface="Calibri" charset="0"/>
              </a:rPr>
              <a:t>April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Interview</a:t>
            </a:r>
            <a:r>
              <a:rPr lang="en-US">
                <a:latin typeface="Calibri" charset="0"/>
              </a:rPr>
              <a:t> </a:t>
            </a:r>
            <a:r>
              <a:rPr lang="en-US" sz="2000">
                <a:latin typeface="Calibri" charset="0"/>
              </a:rPr>
              <a:t>process for interested candidates – April 4th</a:t>
            </a:r>
            <a:r>
              <a:rPr lang="en-US">
                <a:latin typeface="Calibri" charset="0"/>
              </a:rPr>
              <a:t>	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Provide candidates notification of outcomes – April 18th</a:t>
            </a:r>
          </a:p>
          <a:p>
            <a:pPr eaLnBrk="1" hangingPunct="1">
              <a:buFont typeface="Arial" charset="0"/>
              <a:buNone/>
            </a:pPr>
            <a:r>
              <a:rPr lang="en-US" b="1">
                <a:latin typeface="Calibri" charset="0"/>
              </a:rPr>
              <a:t>May</a:t>
            </a:r>
            <a:r>
              <a:rPr lang="en-US">
                <a:latin typeface="Calibri" charset="0"/>
              </a:rPr>
              <a:t> 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Selected leaders will attend meeting after school – May 10</a:t>
            </a:r>
            <a:r>
              <a:rPr lang="en-US" sz="2000" baseline="30000">
                <a:latin typeface="Calibri" charset="0"/>
              </a:rPr>
              <a:t>th</a:t>
            </a:r>
            <a:endParaRPr lang="en-US" sz="2000">
              <a:latin typeface="Calibri" charset="0"/>
            </a:endParaRPr>
          </a:p>
          <a:p>
            <a:pPr eaLnBrk="1" hangingPunct="1">
              <a:buFont typeface="Wingdings 2" charset="0"/>
              <a:buNone/>
            </a:pPr>
            <a:r>
              <a:rPr lang="en-US" b="1">
                <a:latin typeface="Calibri" charset="0"/>
              </a:rPr>
              <a:t>Summer</a:t>
            </a:r>
          </a:p>
          <a:p>
            <a:pPr lvl="1" eaLnBrk="1" hangingPunct="1"/>
            <a:r>
              <a:rPr lang="en-US" sz="2000">
                <a:latin typeface="Calibri" charset="0"/>
              </a:rPr>
              <a:t>Selected leaders will attend up to 3 days of training</a:t>
            </a:r>
          </a:p>
          <a:p>
            <a:pPr lvl="1" algn="ctr" eaLnBrk="1" hangingPunct="1">
              <a:buFont typeface="Wingdings 2" charset="0"/>
              <a:buNone/>
            </a:pPr>
            <a:endParaRPr lang="en-US" sz="20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524000"/>
          </a:xfrm>
        </p:spPr>
        <p:txBody>
          <a:bodyPr/>
          <a:lstStyle/>
          <a:p>
            <a:pPr lvl="1" algn="ctr"/>
            <a:r>
              <a:rPr lang="en-US" sz="2800" b="1" dirty="0"/>
              <a:t>With the support of Literacy Leaders in our district, growth in the area of literacy can be accelerated.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4" name="Content Placeholder 3" descr="C:\Users\dickersonm\AppData\Local\Microsoft\Windows\Temporary Internet Files\Content.Outlook\WEPG1I50\IMG_02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2" b="1444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31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990600"/>
            <a:ext cx="7772400" cy="762000"/>
          </a:xfrm>
          <a:extLst/>
        </p:spPr>
        <p:txBody>
          <a:bodyPr/>
          <a:lstStyle/>
          <a:p>
            <a:pPr>
              <a:defRPr/>
            </a:pPr>
            <a:r>
              <a:rPr sz="5400" dirty="0" smtClean="0"/>
              <a:t>Literacy Leader Team</a:t>
            </a:r>
            <a:endParaRPr sz="5400" dirty="0"/>
          </a:p>
        </p:txBody>
      </p:sp>
      <p:sp>
        <p:nvSpPr>
          <p:cNvPr id="24578" name="Text Placeholder 2"/>
          <p:cNvSpPr>
            <a:spLocks noGrp="1"/>
          </p:cNvSpPr>
          <p:nvPr>
            <p:ph type="body" idx="1"/>
          </p:nvPr>
        </p:nvSpPr>
        <p:spPr>
          <a:xfrm>
            <a:off x="411163" y="3924300"/>
            <a:ext cx="8610600" cy="4076700"/>
          </a:xfrm>
        </p:spPr>
        <p:txBody>
          <a:bodyPr/>
          <a:lstStyle/>
          <a:p>
            <a:pPr>
              <a:defRPr/>
            </a:pPr>
            <a:endParaRPr lang="en-US" dirty="0">
              <a:latin typeface="Constantia" charset="0"/>
            </a:endParaRPr>
          </a:p>
          <a:p>
            <a:pPr>
              <a:defRPr/>
            </a:pPr>
            <a:endParaRPr lang="en-US" dirty="0">
              <a:latin typeface="Constantia" charset="0"/>
            </a:endParaRPr>
          </a:p>
          <a:p>
            <a:pPr>
              <a:defRPr/>
            </a:pPr>
            <a:endParaRPr lang="en-US" sz="1000" dirty="0" smtClean="0">
              <a:latin typeface="Constantia" charset="0"/>
            </a:endParaRPr>
          </a:p>
          <a:p>
            <a:pPr>
              <a:defRPr/>
            </a:pPr>
            <a:r>
              <a:rPr lang="en-US" sz="2200" dirty="0" smtClean="0">
                <a:latin typeface="+mj-lt"/>
              </a:rPr>
              <a:t>Melanie </a:t>
            </a:r>
            <a:r>
              <a:rPr lang="en-US" sz="2200" dirty="0">
                <a:latin typeface="+mj-lt"/>
              </a:rPr>
              <a:t>Dickerson:  </a:t>
            </a:r>
            <a:r>
              <a:rPr lang="en-US" sz="2200" dirty="0" err="1">
                <a:latin typeface="+mj-lt"/>
              </a:rPr>
              <a:t>melanie.dickerson@rcstn.net</a:t>
            </a:r>
            <a:endParaRPr lang="en-US" sz="2200" dirty="0">
              <a:latin typeface="+mj-lt"/>
            </a:endParaRPr>
          </a:p>
          <a:p>
            <a:pPr>
              <a:defRPr/>
            </a:pPr>
            <a:r>
              <a:rPr lang="en-US" sz="2200" dirty="0" err="1">
                <a:latin typeface="+mj-lt"/>
              </a:rPr>
              <a:t>Michelé</a:t>
            </a:r>
            <a:r>
              <a:rPr lang="en-US" sz="2200" dirty="0">
                <a:latin typeface="+mj-lt"/>
              </a:rPr>
              <a:t> </a:t>
            </a:r>
            <a:r>
              <a:rPr lang="en-US" sz="2200" dirty="0" err="1">
                <a:latin typeface="+mj-lt"/>
              </a:rPr>
              <a:t>Galluzzi</a:t>
            </a:r>
            <a:r>
              <a:rPr lang="en-US" sz="2200" dirty="0">
                <a:latin typeface="+mj-lt"/>
              </a:rPr>
              <a:t>:  </a:t>
            </a:r>
            <a:r>
              <a:rPr lang="en-US" sz="2200" dirty="0" err="1">
                <a:latin typeface="+mj-lt"/>
              </a:rPr>
              <a:t>michele.galluzzi@rcstn.net</a:t>
            </a:r>
            <a:endParaRPr lang="en-US" sz="2200" dirty="0">
              <a:latin typeface="+mj-lt"/>
            </a:endParaRPr>
          </a:p>
          <a:p>
            <a:pPr>
              <a:defRPr/>
            </a:pPr>
            <a:r>
              <a:rPr lang="en-US" sz="2200" dirty="0">
                <a:latin typeface="+mj-lt"/>
              </a:rPr>
              <a:t>Tammie Williamson:  </a:t>
            </a:r>
            <a:r>
              <a:rPr lang="en-US" sz="2200" dirty="0" err="1">
                <a:latin typeface="+mj-lt"/>
              </a:rPr>
              <a:t>tammie.williamson@rcstn.net</a:t>
            </a:r>
            <a:endParaRPr lang="en-US" sz="2200" dirty="0">
              <a:latin typeface="+mj-lt"/>
            </a:endParaRPr>
          </a:p>
          <a:p>
            <a:pPr>
              <a:defRPr/>
            </a:pPr>
            <a:r>
              <a:rPr lang="en-US" sz="2200" dirty="0">
                <a:latin typeface="+mj-lt"/>
              </a:rPr>
              <a:t>Maureen Henderson:  </a:t>
            </a:r>
            <a:r>
              <a:rPr lang="en-US" sz="2200" dirty="0" err="1">
                <a:latin typeface="+mj-lt"/>
              </a:rPr>
              <a:t>maureen.henderson@rcstn.net</a:t>
            </a:r>
            <a:endParaRPr lang="en-US" sz="2200" dirty="0">
              <a:latin typeface="+mj-lt"/>
            </a:endParaRPr>
          </a:p>
          <a:p>
            <a:pPr>
              <a:defRPr/>
            </a:pPr>
            <a:endParaRPr lang="en-US" dirty="0">
              <a:latin typeface="Constantia" charset="0"/>
            </a:endParaRPr>
          </a:p>
          <a:p>
            <a:pPr>
              <a:defRPr/>
            </a:pPr>
            <a:endParaRPr lang="en-US" dirty="0">
              <a:latin typeface="Constantia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1905000"/>
            <a:ext cx="1920239" cy="2971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innerShdw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 w="10541" cmpd="sng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90800" y="1905000"/>
            <a:ext cx="1920875" cy="2971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24400" y="1905000"/>
            <a:ext cx="1920875" cy="2971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58000" y="1905000"/>
            <a:ext cx="1920875" cy="2971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25609" name="Picture 4" descr="dickerson__melanie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324100"/>
            <a:ext cx="15557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2" name="TextBox 5"/>
          <p:cNvSpPr txBox="1">
            <a:spLocks noChangeArrowheads="1"/>
          </p:cNvSpPr>
          <p:nvPr/>
        </p:nvSpPr>
        <p:spPr bwMode="auto">
          <a:xfrm>
            <a:off x="914400" y="1905000"/>
            <a:ext cx="11191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200" smtClean="0">
                <a:solidFill>
                  <a:srgbClr val="000000"/>
                </a:solidFill>
                <a:latin typeface="+mj-lt"/>
                <a:cs typeface="Constantia" charset="0"/>
              </a:rPr>
              <a:t>Melanie</a:t>
            </a:r>
          </a:p>
        </p:txBody>
      </p:sp>
      <p:sp>
        <p:nvSpPr>
          <p:cNvPr id="24593" name="TextBox 10"/>
          <p:cNvSpPr txBox="1">
            <a:spLocks noChangeArrowheads="1"/>
          </p:cNvSpPr>
          <p:nvPr/>
        </p:nvSpPr>
        <p:spPr bwMode="auto">
          <a:xfrm>
            <a:off x="5165725" y="1905000"/>
            <a:ext cx="11128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200" dirty="0" smtClean="0">
                <a:solidFill>
                  <a:srgbClr val="000000"/>
                </a:solidFill>
                <a:latin typeface="+mj-lt"/>
                <a:cs typeface="Constantia" charset="0"/>
              </a:rPr>
              <a:t>Tammie</a:t>
            </a:r>
          </a:p>
        </p:txBody>
      </p:sp>
      <p:sp>
        <p:nvSpPr>
          <p:cNvPr id="24594" name="TextBox 11"/>
          <p:cNvSpPr txBox="1">
            <a:spLocks noChangeArrowheads="1"/>
          </p:cNvSpPr>
          <p:nvPr/>
        </p:nvSpPr>
        <p:spPr bwMode="auto">
          <a:xfrm>
            <a:off x="429646" y="4343400"/>
            <a:ext cx="19489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District Supervisor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Elementary Education</a:t>
            </a:r>
          </a:p>
        </p:txBody>
      </p:sp>
      <p:sp>
        <p:nvSpPr>
          <p:cNvPr id="24595" name="TextBox 12"/>
          <p:cNvSpPr txBox="1">
            <a:spLocks noChangeArrowheads="1"/>
          </p:cNvSpPr>
          <p:nvPr/>
        </p:nvSpPr>
        <p:spPr bwMode="auto">
          <a:xfrm>
            <a:off x="3048000" y="1905000"/>
            <a:ext cx="11033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+mj-lt"/>
                <a:cs typeface="Constantia" charset="0"/>
              </a:rPr>
              <a:t>Michelé</a:t>
            </a:r>
            <a:endParaRPr lang="en-US" sz="2200" dirty="0" smtClean="0">
              <a:solidFill>
                <a:srgbClr val="000000"/>
              </a:solidFill>
              <a:latin typeface="+mj-lt"/>
              <a:cs typeface="Constantia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7278688" y="1905000"/>
            <a:ext cx="12366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200" dirty="0" smtClean="0">
                <a:solidFill>
                  <a:srgbClr val="000000"/>
                </a:solidFill>
                <a:latin typeface="+mj-lt"/>
                <a:cs typeface="Constantia" charset="0"/>
              </a:rPr>
              <a:t>Maureen</a:t>
            </a:r>
          </a:p>
        </p:txBody>
      </p:sp>
      <p:sp>
        <p:nvSpPr>
          <p:cNvPr id="24597" name="TextBox 14"/>
          <p:cNvSpPr txBox="1">
            <a:spLocks noChangeArrowheads="1"/>
          </p:cNvSpPr>
          <p:nvPr/>
        </p:nvSpPr>
        <p:spPr bwMode="auto">
          <a:xfrm>
            <a:off x="2535575" y="4343400"/>
            <a:ext cx="2031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Elementary Principal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Greenbrier Elementary</a:t>
            </a:r>
          </a:p>
        </p:txBody>
      </p:sp>
      <p:sp>
        <p:nvSpPr>
          <p:cNvPr id="24598" name="TextBox 15"/>
          <p:cNvSpPr txBox="1">
            <a:spLocks noChangeArrowheads="1"/>
          </p:cNvSpPr>
          <p:nvPr/>
        </p:nvSpPr>
        <p:spPr bwMode="auto">
          <a:xfrm>
            <a:off x="4658856" y="4343400"/>
            <a:ext cx="2031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Instructional Coach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Greenbrier Elementary</a:t>
            </a:r>
          </a:p>
        </p:txBody>
      </p:sp>
      <p:sp>
        <p:nvSpPr>
          <p:cNvPr id="24599" name="TextBox 16"/>
          <p:cNvSpPr txBox="1">
            <a:spLocks noChangeArrowheads="1"/>
          </p:cNvSpPr>
          <p:nvPr/>
        </p:nvSpPr>
        <p:spPr bwMode="auto">
          <a:xfrm>
            <a:off x="6789281" y="4343400"/>
            <a:ext cx="2031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4</a:t>
            </a:r>
            <a:r>
              <a:rPr lang="en-US" sz="1400" baseline="30000" dirty="0" smtClean="0">
                <a:latin typeface="+mj-lt"/>
                <a:cs typeface="Constantia" charset="0"/>
              </a:rPr>
              <a:t>th</a:t>
            </a:r>
            <a:r>
              <a:rPr lang="en-US" sz="1400" dirty="0" smtClean="0">
                <a:latin typeface="+mj-lt"/>
                <a:cs typeface="Constantia" charset="0"/>
              </a:rPr>
              <a:t> Grade Teacher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+mj-lt"/>
                <a:cs typeface="Constantia" charset="0"/>
              </a:rPr>
              <a:t>Greenbrier Elementary</a:t>
            </a:r>
          </a:p>
        </p:txBody>
      </p:sp>
      <p:pic>
        <p:nvPicPr>
          <p:cNvPr id="25618" name="Picture 6" descr="galluzzi__michele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38" y="2322513"/>
            <a:ext cx="155416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17" descr="FullSizeRend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-412" r="13773" b="37170"/>
          <a:stretch>
            <a:fillRect/>
          </a:stretch>
        </p:blipFill>
        <p:spPr bwMode="auto">
          <a:xfrm>
            <a:off x="7050088" y="2322513"/>
            <a:ext cx="15494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0" name="Picture 22" descr="ta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3" t="2028" r="8682" b="20341"/>
          <a:stretch>
            <a:fillRect/>
          </a:stretch>
        </p:blipFill>
        <p:spPr bwMode="auto">
          <a:xfrm>
            <a:off x="4900613" y="2319338"/>
            <a:ext cx="155575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6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4800" b="1">
                <a:latin typeface="Calibri" charset="0"/>
              </a:rPr>
              <a:t>An Urgent Call to Improve Reading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752600"/>
            <a:ext cx="5943600" cy="4953000"/>
          </a:xfrm>
        </p:spPr>
        <p:txBody>
          <a:bodyPr/>
          <a:lstStyle/>
          <a:p>
            <a:pPr eaLnBrk="1" hangingPunct="1">
              <a:spcAft>
                <a:spcPts val="1800"/>
              </a:spcAft>
            </a:pPr>
            <a:r>
              <a:rPr lang="en-US" sz="2400" dirty="0">
                <a:latin typeface="Calibri" charset="0"/>
              </a:rPr>
              <a:t>In Robertson County, less than half of all 3rd through 8th grade students are proficient in the area of reading.  </a:t>
            </a:r>
          </a:p>
          <a:p>
            <a:pPr eaLnBrk="1" hangingPunct="1">
              <a:spcAft>
                <a:spcPts val="1800"/>
              </a:spcAft>
            </a:pPr>
            <a:r>
              <a:rPr lang="en-US" sz="2400" dirty="0">
                <a:latin typeface="Calibri" charset="0"/>
              </a:rPr>
              <a:t>This statistic is an urgent call to grow better readers.  In response, a focus on improving reading outcomes for students will be sustained by Literacy Leaders.  </a:t>
            </a:r>
          </a:p>
          <a:p>
            <a:pPr eaLnBrk="1" hangingPunct="1"/>
            <a:r>
              <a:rPr lang="en-US" sz="2400" dirty="0">
                <a:latin typeface="Calibri" charset="0"/>
              </a:rPr>
              <a:t>Literacy Leaders are full-time teachers supporting colleagues in their daily instruction of literacy.</a:t>
            </a:r>
          </a:p>
          <a:p>
            <a:pPr eaLnBrk="1" hangingPunct="1"/>
            <a:endParaRPr lang="en-US" sz="2400" dirty="0">
              <a:latin typeface="Calibri" charset="0"/>
            </a:endParaRPr>
          </a:p>
          <a:p>
            <a:pPr eaLnBrk="1" hangingPunct="1"/>
            <a:endParaRPr lang="en-US" dirty="0">
              <a:latin typeface="Constantia" charset="0"/>
            </a:endParaRPr>
          </a:p>
        </p:txBody>
      </p:sp>
      <p:pic>
        <p:nvPicPr>
          <p:cNvPr id="19459" name="Content Placeholder 4" descr="openbook-clipart-school-clipart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47601">
            <a:off x="6397625" y="2679700"/>
            <a:ext cx="2409825" cy="16398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dirty="0">
                <a:latin typeface="Calibri" charset="0"/>
              </a:rPr>
              <a:t>Literacy Leaders</a:t>
            </a:r>
            <a:endParaRPr lang="en-US" b="1" dirty="0">
              <a:latin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en-US" dirty="0" smtClean="0">
                <a:latin typeface="+mj-lt"/>
                <a:ea typeface="+mn-ea"/>
                <a:cs typeface="+mn-cs"/>
              </a:rPr>
              <a:t>Prospective Literacy Leader Positions: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1400" dirty="0" smtClean="0">
              <a:ea typeface="+mn-ea"/>
              <a:cs typeface="+mn-cs"/>
            </a:endParaRPr>
          </a:p>
          <a:p>
            <a:pPr lvl="2" eaLnBrk="1" hangingPunct="1">
              <a:buFont typeface="Arial" charset="0"/>
              <a:buNone/>
              <a:defRPr/>
            </a:pPr>
            <a:r>
              <a:rPr lang="en-US" dirty="0" smtClean="0">
                <a:ea typeface="+mn-ea"/>
              </a:rPr>
              <a:t>		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4" name="Up Ribbon 3"/>
          <p:cNvSpPr/>
          <p:nvPr/>
        </p:nvSpPr>
        <p:spPr>
          <a:xfrm>
            <a:off x="685800" y="3048000"/>
            <a:ext cx="3124200" cy="990600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508" name="TextBox 7"/>
          <p:cNvSpPr txBox="1">
            <a:spLocks noChangeArrowheads="1"/>
          </p:cNvSpPr>
          <p:nvPr/>
        </p:nvSpPr>
        <p:spPr bwMode="auto">
          <a:xfrm>
            <a:off x="1600200" y="3195638"/>
            <a:ext cx="137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</a:rPr>
              <a:t>PreK-1</a:t>
            </a:r>
          </a:p>
        </p:txBody>
      </p:sp>
      <p:grpSp>
        <p:nvGrpSpPr>
          <p:cNvPr id="21509" name="Group 13"/>
          <p:cNvGrpSpPr>
            <a:grpSpLocks/>
          </p:cNvGrpSpPr>
          <p:nvPr/>
        </p:nvGrpSpPr>
        <p:grpSpPr bwMode="auto">
          <a:xfrm>
            <a:off x="762000" y="4876800"/>
            <a:ext cx="3124200" cy="990600"/>
            <a:chOff x="762000" y="5410200"/>
            <a:chExt cx="3124200" cy="990600"/>
          </a:xfrm>
        </p:grpSpPr>
        <p:sp>
          <p:nvSpPr>
            <p:cNvPr id="7" name="Up Ribbon 6"/>
            <p:cNvSpPr/>
            <p:nvPr/>
          </p:nvSpPr>
          <p:spPr>
            <a:xfrm>
              <a:off x="762000" y="5410200"/>
              <a:ext cx="3124200" cy="990600"/>
            </a:xfrm>
            <a:prstGeom prst="ribbon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517" name="TextBox 8"/>
            <p:cNvSpPr txBox="1">
              <a:spLocks noChangeArrowheads="1"/>
            </p:cNvSpPr>
            <p:nvPr/>
          </p:nvSpPr>
          <p:spPr bwMode="auto">
            <a:xfrm>
              <a:off x="1600200" y="5562600"/>
              <a:ext cx="13716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</a:rPr>
                <a:t>Gr. 4-5</a:t>
              </a:r>
            </a:p>
          </p:txBody>
        </p:sp>
      </p:grpSp>
      <p:grpSp>
        <p:nvGrpSpPr>
          <p:cNvPr id="21510" name="Group 11"/>
          <p:cNvGrpSpPr>
            <a:grpSpLocks/>
          </p:cNvGrpSpPr>
          <p:nvPr/>
        </p:nvGrpSpPr>
        <p:grpSpPr bwMode="auto">
          <a:xfrm>
            <a:off x="4953000" y="3048000"/>
            <a:ext cx="3124200" cy="990600"/>
            <a:chOff x="4876800" y="3962400"/>
            <a:chExt cx="3124200" cy="990600"/>
          </a:xfrm>
        </p:grpSpPr>
        <p:sp>
          <p:nvSpPr>
            <p:cNvPr id="6" name="Up Ribbon 5"/>
            <p:cNvSpPr/>
            <p:nvPr/>
          </p:nvSpPr>
          <p:spPr>
            <a:xfrm>
              <a:off x="4876800" y="3962400"/>
              <a:ext cx="3124200" cy="990600"/>
            </a:xfrm>
            <a:prstGeom prst="ribbon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515" name="TextBox 9"/>
            <p:cNvSpPr txBox="1">
              <a:spLocks noChangeArrowheads="1"/>
            </p:cNvSpPr>
            <p:nvPr/>
          </p:nvSpPr>
          <p:spPr bwMode="auto">
            <a:xfrm>
              <a:off x="5791200" y="4114800"/>
              <a:ext cx="13716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</a:rPr>
                <a:t>Gr. 2-3</a:t>
              </a:r>
            </a:p>
          </p:txBody>
        </p:sp>
      </p:grpSp>
      <p:grpSp>
        <p:nvGrpSpPr>
          <p:cNvPr id="21511" name="Group 12"/>
          <p:cNvGrpSpPr>
            <a:grpSpLocks/>
          </p:cNvGrpSpPr>
          <p:nvPr/>
        </p:nvGrpSpPr>
        <p:grpSpPr bwMode="auto">
          <a:xfrm>
            <a:off x="4876800" y="4876800"/>
            <a:ext cx="3124200" cy="990600"/>
            <a:chOff x="4876800" y="5410200"/>
            <a:chExt cx="3124200" cy="990600"/>
          </a:xfrm>
        </p:grpSpPr>
        <p:sp>
          <p:nvSpPr>
            <p:cNvPr id="5" name="Up Ribbon 4"/>
            <p:cNvSpPr/>
            <p:nvPr/>
          </p:nvSpPr>
          <p:spPr>
            <a:xfrm>
              <a:off x="4876800" y="5410200"/>
              <a:ext cx="3124200" cy="990600"/>
            </a:xfrm>
            <a:prstGeom prst="ribbon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513" name="TextBox 10"/>
            <p:cNvSpPr txBox="1">
              <a:spLocks noChangeArrowheads="1"/>
            </p:cNvSpPr>
            <p:nvPr/>
          </p:nvSpPr>
          <p:spPr bwMode="auto">
            <a:xfrm>
              <a:off x="5791200" y="5562600"/>
              <a:ext cx="13716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</a:rPr>
                <a:t>Gr. 6-8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6"/>
          <p:cNvSpPr>
            <a:spLocks noGrp="1"/>
          </p:cNvSpPr>
          <p:nvPr>
            <p:ph type="title" idx="4294967295"/>
          </p:nvPr>
        </p:nvSpPr>
        <p:spPr>
          <a:xfrm>
            <a:off x="609600" y="1676401"/>
            <a:ext cx="7772400" cy="2819400"/>
          </a:xfrm>
        </p:spPr>
        <p:txBody>
          <a:bodyPr/>
          <a:lstStyle/>
          <a:p>
            <a:pPr algn="ctr"/>
            <a:r>
              <a:rPr lang="en-US" sz="3600" b="1" dirty="0">
                <a:latin typeface="Calibri" charset="0"/>
              </a:rPr>
              <a:t>Literacy Leaders will be paid a stipend of $2,000 to fulfill expectations outlined in the model.</a:t>
            </a:r>
            <a:r>
              <a:rPr lang="en-US" sz="6000" b="1" dirty="0">
                <a:latin typeface="Calibri" charset="0"/>
              </a:rPr>
              <a:t/>
            </a:r>
            <a:br>
              <a:rPr lang="en-US" sz="6000" b="1" dirty="0">
                <a:latin typeface="Calibri" charset="0"/>
              </a:rPr>
            </a:br>
            <a:endParaRPr lang="en-US" b="1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>
                <a:latin typeface="Calibri" charset="0"/>
              </a:rPr>
              <a:t>Literacy Leaders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US" sz="3600" dirty="0" smtClean="0">
                <a:latin typeface="+mj-lt"/>
                <a:ea typeface="+mn-ea"/>
                <a:cs typeface="+mn-cs"/>
              </a:rPr>
              <a:t>Literacy Leaders have the capacity to:</a:t>
            </a:r>
          </a:p>
          <a:p>
            <a:pPr>
              <a:buFont typeface="Wingdings 2" panose="05020102010507070707" pitchFamily="18" charset="2"/>
              <a:buChar char=""/>
              <a:defRPr/>
            </a:pPr>
            <a:r>
              <a:rPr lang="en-US" sz="3200" dirty="0" smtClean="0">
                <a:latin typeface="+mj-lt"/>
                <a:ea typeface="+mn-ea"/>
                <a:cs typeface="+mn-cs"/>
              </a:rPr>
              <a:t>Model best practices.</a:t>
            </a:r>
          </a:p>
          <a:p>
            <a:pPr>
              <a:buFont typeface="Wingdings 2" panose="05020102010507070707" pitchFamily="18" charset="2"/>
              <a:buChar char=""/>
              <a:defRPr/>
            </a:pPr>
            <a:r>
              <a:rPr lang="en-US" sz="3200" dirty="0" smtClean="0">
                <a:latin typeface="+mj-lt"/>
                <a:ea typeface="+mn-ea"/>
                <a:cs typeface="+mn-cs"/>
              </a:rPr>
              <a:t>Support colleagues through collaboration.</a:t>
            </a:r>
          </a:p>
          <a:p>
            <a:pPr>
              <a:buFont typeface="Wingdings 2" panose="05020102010507070707" pitchFamily="18" charset="2"/>
              <a:buChar char=""/>
              <a:defRPr/>
            </a:pPr>
            <a:r>
              <a:rPr lang="en-US" sz="3200" dirty="0" smtClean="0">
                <a:latin typeface="+mj-lt"/>
                <a:ea typeface="+mn-ea"/>
                <a:cs typeface="+mn-cs"/>
              </a:rPr>
              <a:t>Employ professional growth opportunities.</a:t>
            </a:r>
          </a:p>
          <a:p>
            <a:pPr>
              <a:buFont typeface="Wingdings 2" panose="05020102010507070707" pitchFamily="18" charset="2"/>
              <a:buChar char=""/>
              <a:defRPr/>
            </a:pPr>
            <a:r>
              <a:rPr lang="en-US" sz="3200" dirty="0" smtClean="0">
                <a:latin typeface="+mj-lt"/>
                <a:ea typeface="+mn-ea"/>
                <a:cs typeface="+mn-cs"/>
              </a:rPr>
              <a:t>Serve as content specialists.</a:t>
            </a:r>
          </a:p>
          <a:p>
            <a:pPr>
              <a:buFont typeface="Wingdings 2" panose="05020102010507070707" pitchFamily="18" charset="2"/>
              <a:buChar char=""/>
              <a:defRPr/>
            </a:pPr>
            <a:r>
              <a:rPr lang="en-US" sz="3200" dirty="0" smtClean="0">
                <a:latin typeface="+mj-lt"/>
                <a:ea typeface="+mn-ea"/>
                <a:cs typeface="+mn-cs"/>
              </a:rPr>
              <a:t>Demonstrate a positive and professional attitude.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0" y="228600"/>
            <a:ext cx="685800" cy="6477000"/>
          </a:xfrm>
          <a:ln>
            <a:miter lim="800000"/>
            <a:headEnd/>
            <a:tailEnd/>
          </a:ln>
          <a:extLst/>
        </p:spPr>
        <p:txBody>
          <a:bodyPr vert="vert"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/>
              <a:t>Roles and Responsibilities</a:t>
            </a:r>
            <a:endParaRPr lang="en-US" b="1" dirty="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371600" y="0"/>
            <a:ext cx="64928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sp>
        <p:nvSpPr>
          <p:cNvPr id="7" name="TextBox 6"/>
          <p:cNvSpPr txBox="1"/>
          <p:nvPr/>
        </p:nvSpPr>
        <p:spPr>
          <a:xfrm>
            <a:off x="533400" y="609600"/>
            <a:ext cx="2971800" cy="3354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spcAft>
                <a:spcPts val="600"/>
              </a:spcAft>
              <a:defRPr/>
            </a:pPr>
            <a:r>
              <a:rPr lang="en-US" b="1" u="sng" dirty="0">
                <a:ea typeface="+mn-ea"/>
                <a:cs typeface="Arial" charset="0"/>
              </a:rPr>
              <a:t>Model Classroom</a:t>
            </a:r>
          </a:p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Demonstrates sound instruction, following the Explicit Direct Instruction well-designed, well-taught lesson</a:t>
            </a:r>
          </a:p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Models best practices / instructional strategies highlighted in training and / or discussed during collaborative sessions</a:t>
            </a:r>
          </a:p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Engages colleagues in reflective dialogue based on observation of instruction</a:t>
            </a:r>
          </a:p>
          <a:p>
            <a:pPr marL="27432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Shares resources aligned to areas of literacy focus</a:t>
            </a:r>
          </a:p>
          <a:p>
            <a:pPr eaLnBrk="1" hangingPunct="1">
              <a:defRPr/>
            </a:pPr>
            <a:endParaRPr lang="en-US" dirty="0">
              <a:ea typeface="+mn-ea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762000"/>
            <a:ext cx="35814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u="sng" dirty="0">
                <a:ea typeface="+mn-ea"/>
                <a:cs typeface="Arial" charset="0"/>
              </a:rPr>
              <a:t>Tier I Instruction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Collaborates with colleagues to ensure instructional practices are aligned with literacy initiatives (reading model, foundational literacy skills, vocabulary, writing, etc.)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Establishes connections between reading, writing, and comprehension across the content areas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Develops and delivers training to colleagues at both the school and district levels 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Collaborates with administration and instructional coach(es) in school-level decisions 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Serves on school and district leadership teams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Assists in developing, promoting, and evaluating district and school professional development plans</a:t>
            </a:r>
          </a:p>
          <a:p>
            <a:pPr eaLnBrk="1" hangingPunct="1">
              <a:defRPr/>
            </a:pPr>
            <a:endParaRPr lang="en-US" dirty="0">
              <a:ea typeface="+mn-ea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400" y="5224463"/>
            <a:ext cx="5943600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u="sng" dirty="0">
                <a:ea typeface="+mn-ea"/>
                <a:cs typeface="Arial" charset="0"/>
              </a:rPr>
              <a:t>Professional Growth</a:t>
            </a:r>
            <a:endParaRPr lang="en-US" dirty="0">
              <a:ea typeface="+mn-ea"/>
              <a:cs typeface="Arial" charset="0"/>
            </a:endParaRP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Commits to confidentiality and fidelity in all roles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Attends required literacy training (reading model, foundational literacy skills, vocabulary, writing, etc.) as well as training on district initiatives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Sharpens knowledge of literacy standards and learning targets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Assists in cross-curricular alignment of standards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Hones skills in presentation of material to peers 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1200" dirty="0">
                <a:ea typeface="+mn-ea"/>
                <a:cs typeface="Arial" charset="0"/>
              </a:rPr>
              <a:t>Seeks to understand the nuances of adult learning</a:t>
            </a:r>
          </a:p>
          <a:p>
            <a:pPr eaLnBrk="1" hangingPunct="1">
              <a:defRPr/>
            </a:pPr>
            <a:endParaRPr lang="en-US" dirty="0">
              <a:ea typeface="+mn-ea"/>
              <a:cs typeface="Arial" charset="0"/>
            </a:endParaRPr>
          </a:p>
        </p:txBody>
      </p:sp>
      <p:pic>
        <p:nvPicPr>
          <p:cNvPr id="25606" name="Diagram 5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28800"/>
            <a:ext cx="3886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857250"/>
          </a:xfrm>
        </p:spPr>
        <p:txBody>
          <a:bodyPr/>
          <a:lstStyle/>
          <a:p>
            <a:pPr eaLnBrk="1" hangingPunct="1"/>
            <a:r>
              <a:rPr lang="en-US" sz="5400" b="1" dirty="0">
                <a:latin typeface="Calibri" charset="0"/>
              </a:rPr>
              <a:t>Model Classroom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Demonstrates sound instruction, following the Explicit Direct Instruction well-designed, well-taught lesson</a:t>
            </a:r>
          </a:p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Models best practices / instructional strategies highlighted in training and / or discussed during collaborative sessions</a:t>
            </a:r>
          </a:p>
          <a:p>
            <a:pPr marL="274320" indent="-182880" eaLnBrk="1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Engages colleagues in reflective dialog based on observation of instruction</a:t>
            </a:r>
          </a:p>
          <a:p>
            <a:pPr marL="27432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Shares resources aligned to areas of literacy focus</a:t>
            </a:r>
          </a:p>
          <a:p>
            <a:pPr eaLnBrk="1" hangingPunct="1">
              <a:buFont typeface="Wingdings 2" panose="05020102010507070707" pitchFamily="18" charset="2"/>
              <a:buChar char=""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1219200" y="609600"/>
            <a:ext cx="64928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>
          <a:xfrm>
            <a:off x="411163" y="1036638"/>
            <a:ext cx="8229600" cy="781050"/>
          </a:xfrm>
        </p:spPr>
        <p:txBody>
          <a:bodyPr/>
          <a:lstStyle/>
          <a:p>
            <a:pPr eaLnBrk="1" hangingPunct="1"/>
            <a:r>
              <a:rPr lang="en-US" sz="5400" b="1" dirty="0">
                <a:latin typeface="Calibri" charset="0"/>
              </a:rPr>
              <a:t>Tier I Instruction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920875"/>
            <a:ext cx="4267200" cy="4937125"/>
          </a:xfrm>
        </p:spPr>
        <p:txBody>
          <a:bodyPr>
            <a:normAutofit fontScale="85000" lnSpcReduction="20000"/>
          </a:bodyPr>
          <a:lstStyle/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Collaborates with colleagues to ensure instructional practices are aligned with literacy initiatives (reading model, foundational literacy skills, vocabulary, and writing)</a:t>
            </a:r>
          </a:p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Establishes connections between reading, writing, and comprehension across the content areas</a:t>
            </a:r>
          </a:p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en-US" dirty="0">
              <a:latin typeface="+mj-lt"/>
              <a:ea typeface="+mn-ea"/>
              <a:cs typeface="+mn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267200" cy="4937125"/>
          </a:xfrm>
        </p:spPr>
        <p:txBody>
          <a:bodyPr>
            <a:normAutofit fontScale="85000" lnSpcReduction="20000"/>
          </a:bodyPr>
          <a:lstStyle/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Develops and delivers training to colleagues at both the school and district levels </a:t>
            </a:r>
          </a:p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Collaborates with administration and instructional coach(es) in school-level decisions </a:t>
            </a:r>
          </a:p>
          <a:p>
            <a:pPr marL="182880" indent="-182880"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Serves on school and district leadership teams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Assists in developing, promoting, and evaluating district and school professional development plans</a:t>
            </a:r>
          </a:p>
          <a:p>
            <a:pPr eaLnBrk="1" hangingPunct="1">
              <a:buFont typeface="Wingdings 2" panose="05020102010507070707" pitchFamily="18" charset="2"/>
              <a:buChar char=""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1279525" y="533400"/>
            <a:ext cx="64928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857250"/>
          </a:xfrm>
        </p:spPr>
        <p:txBody>
          <a:bodyPr/>
          <a:lstStyle/>
          <a:p>
            <a:pPr eaLnBrk="1" hangingPunct="1"/>
            <a:r>
              <a:rPr lang="en-US" sz="5400" b="1" dirty="0">
                <a:latin typeface="Calibri" charset="0"/>
              </a:rPr>
              <a:t>Professional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Commits to confidentiality and fidelity in all roles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Attends required literacy training (reading model, foundational literacy skills, vocabulary, and writing) as well as training on district initiatives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Sharpens knowledge of literacy standards and learning targets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Assists in cross-curricular alignment of standards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Hones skills in presentation of material to peers </a:t>
            </a:r>
          </a:p>
          <a:p>
            <a:pPr marL="182880" indent="-182880"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  <a:ea typeface="+mn-ea"/>
                <a:cs typeface="+mn-cs"/>
              </a:rPr>
              <a:t>Seeks to understand the nuances of adult learning</a:t>
            </a:r>
          </a:p>
          <a:p>
            <a:pPr eaLnBrk="1" hangingPunct="1">
              <a:buFont typeface="Wingdings 2" panose="05020102010507070707" pitchFamily="18" charset="2"/>
              <a:buChar char=""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279525" y="533400"/>
            <a:ext cx="64928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6042FC169A8A42BDE0840360D3DD3E" ma:contentTypeVersion="0" ma:contentTypeDescription="Create a new document." ma:contentTypeScope="" ma:versionID="4eb4e461a03993fc5bfacbfc837fd08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632581fadfa51a52ea46ddb307d92e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F82046-32B9-45B2-8B39-F897C05DF7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3AA0175-E750-49C6-BD04-3BCDC327A7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</TotalTime>
  <Words>808</Words>
  <Application>Microsoft Office PowerPoint</Application>
  <PresentationFormat>On-screen Show (4:3)</PresentationFormat>
  <Paragraphs>133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Constantia</vt:lpstr>
      <vt:lpstr>ＭＳ Ｐゴシック</vt:lpstr>
      <vt:lpstr>Trebuchet MS</vt:lpstr>
      <vt:lpstr>Wingdings 2</vt:lpstr>
      <vt:lpstr>Flow</vt:lpstr>
      <vt:lpstr>PowerPoint Presentation</vt:lpstr>
      <vt:lpstr>An Urgent Call to Improve Reading</vt:lpstr>
      <vt:lpstr>Literacy Leaders</vt:lpstr>
      <vt:lpstr>Literacy Leaders will be paid a stipend of $2,000 to fulfill expectations outlined in the model. </vt:lpstr>
      <vt:lpstr>Literacy Leaders</vt:lpstr>
      <vt:lpstr>Roles and Responsibilities</vt:lpstr>
      <vt:lpstr>Model Classroom</vt:lpstr>
      <vt:lpstr>Tier I Instruction</vt:lpstr>
      <vt:lpstr>Professional Growth</vt:lpstr>
      <vt:lpstr>Communication Plan</vt:lpstr>
      <vt:lpstr>Accountability</vt:lpstr>
      <vt:lpstr>Additional Support</vt:lpstr>
      <vt:lpstr>Literacy Leaders Timeline</vt:lpstr>
      <vt:lpstr>With the support of Literacy Leaders in our district, growth in the area of literacy can be accelerated. </vt:lpstr>
      <vt:lpstr>Literacy Leader Team</vt:lpstr>
    </vt:vector>
  </TitlesOfParts>
  <Company>Robertson County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ckillebrew1</dc:creator>
  <cp:lastModifiedBy>Amanda Armstrong</cp:lastModifiedBy>
  <cp:revision>92</cp:revision>
  <cp:lastPrinted>2017-04-03T13:13:54Z</cp:lastPrinted>
  <dcterms:created xsi:type="dcterms:W3CDTF">2016-03-25T12:37:04Z</dcterms:created>
  <dcterms:modified xsi:type="dcterms:W3CDTF">2017-04-10T16:10:33Z</dcterms:modified>
</cp:coreProperties>
</file>